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75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59F40699-461D-427D-8AB0-AD24B2739A93}"/>
    <pc:docChg chg="modSld">
      <pc:chgData name="kishan rai" userId="9a8325d7169af320" providerId="LiveId" clId="{59F40699-461D-427D-8AB0-AD24B2739A93}" dt="2021-03-25T14:45:32.163" v="1099"/>
      <pc:docMkLst>
        <pc:docMk/>
      </pc:docMkLst>
      <pc:sldChg chg="modSp mod setBg">
        <pc:chgData name="kishan rai" userId="9a8325d7169af320" providerId="LiveId" clId="{59F40699-461D-427D-8AB0-AD24B2739A93}" dt="2021-03-25T14:38:50.680" v="127" actId="20577"/>
        <pc:sldMkLst>
          <pc:docMk/>
          <pc:sldMk cId="0" sldId="256"/>
        </pc:sldMkLst>
        <pc:spChg chg="mod">
          <ac:chgData name="kishan rai" userId="9a8325d7169af320" providerId="LiveId" clId="{59F40699-461D-427D-8AB0-AD24B2739A93}" dt="2021-03-25T14:38:50.680" v="127" actId="20577"/>
          <ac:spMkLst>
            <pc:docMk/>
            <pc:sldMk cId="0" sldId="256"/>
            <ac:spMk id="5" creationId="{00000000-0000-0000-0000-000000000000}"/>
          </ac:spMkLst>
        </pc:spChg>
        <pc:picChg chg="mod">
          <ac:chgData name="kishan rai" userId="9a8325d7169af320" providerId="LiveId" clId="{59F40699-461D-427D-8AB0-AD24B2739A93}" dt="2021-03-25T14:38:36.980" v="112" actId="1076"/>
          <ac:picMkLst>
            <pc:docMk/>
            <pc:sldMk cId="0" sldId="256"/>
            <ac:picMk id="8" creationId="{00000000-0000-0000-0000-000000000000}"/>
          </ac:picMkLst>
        </pc:picChg>
      </pc:sldChg>
      <pc:sldChg chg="setBg">
        <pc:chgData name="kishan rai" userId="9a8325d7169af320" providerId="LiveId" clId="{59F40699-461D-427D-8AB0-AD24B2739A93}" dt="2021-03-25T14:39:21.997" v="183"/>
        <pc:sldMkLst>
          <pc:docMk/>
          <pc:sldMk cId="0" sldId="257"/>
        </pc:sldMkLst>
      </pc:sldChg>
      <pc:sldChg chg="modSp mod setBg">
        <pc:chgData name="kishan rai" userId="9a8325d7169af320" providerId="LiveId" clId="{59F40699-461D-427D-8AB0-AD24B2739A93}" dt="2021-03-25T14:40:01.501" v="241" actId="14100"/>
        <pc:sldMkLst>
          <pc:docMk/>
          <pc:sldMk cId="0" sldId="258"/>
        </pc:sldMkLst>
        <pc:picChg chg="mod">
          <ac:chgData name="kishan rai" userId="9a8325d7169af320" providerId="LiveId" clId="{59F40699-461D-427D-8AB0-AD24B2739A93}" dt="2021-03-25T14:40:01.501" v="241" actId="14100"/>
          <ac:picMkLst>
            <pc:docMk/>
            <pc:sldMk cId="0" sldId="258"/>
            <ac:picMk id="6" creationId="{00000000-0000-0000-0000-000000000000}"/>
          </ac:picMkLst>
        </pc:picChg>
      </pc:sldChg>
      <pc:sldChg chg="modSp mod setBg">
        <pc:chgData name="kishan rai" userId="9a8325d7169af320" providerId="LiveId" clId="{59F40699-461D-427D-8AB0-AD24B2739A93}" dt="2021-03-25T14:40:49.072" v="361" actId="207"/>
        <pc:sldMkLst>
          <pc:docMk/>
          <pc:sldMk cId="0" sldId="261"/>
        </pc:sldMkLst>
        <pc:spChg chg="mod">
          <ac:chgData name="kishan rai" userId="9a8325d7169af320" providerId="LiveId" clId="{59F40699-461D-427D-8AB0-AD24B2739A93}" dt="2021-03-25T14:40:49.072" v="361" actId="207"/>
          <ac:spMkLst>
            <pc:docMk/>
            <pc:sldMk cId="0" sldId="261"/>
            <ac:spMk id="6" creationId="{00000000-0000-0000-0000-000000000000}"/>
          </ac:spMkLst>
        </pc:spChg>
      </pc:sldChg>
      <pc:sldChg chg="setBg">
        <pc:chgData name="kishan rai" userId="9a8325d7169af320" providerId="LiveId" clId="{59F40699-461D-427D-8AB0-AD24B2739A93}" dt="2021-03-25T14:41:33.409" v="479"/>
        <pc:sldMkLst>
          <pc:docMk/>
          <pc:sldMk cId="0" sldId="262"/>
        </pc:sldMkLst>
      </pc:sldChg>
      <pc:sldChg chg="setBg">
        <pc:chgData name="kishan rai" userId="9a8325d7169af320" providerId="LiveId" clId="{59F40699-461D-427D-8AB0-AD24B2739A93}" dt="2021-03-25T14:42:00.061" v="539"/>
        <pc:sldMkLst>
          <pc:docMk/>
          <pc:sldMk cId="0" sldId="264"/>
        </pc:sldMkLst>
      </pc:sldChg>
      <pc:sldChg chg="setBg">
        <pc:chgData name="kishan rai" userId="9a8325d7169af320" providerId="LiveId" clId="{59F40699-461D-427D-8AB0-AD24B2739A93}" dt="2021-03-25T14:42:27.950" v="631"/>
        <pc:sldMkLst>
          <pc:docMk/>
          <pc:sldMk cId="0" sldId="265"/>
        </pc:sldMkLst>
      </pc:sldChg>
      <pc:sldChg chg="setBg">
        <pc:chgData name="kishan rai" userId="9a8325d7169af320" providerId="LiveId" clId="{59F40699-461D-427D-8AB0-AD24B2739A93}" dt="2021-03-25T14:42:40.897" v="661"/>
        <pc:sldMkLst>
          <pc:docMk/>
          <pc:sldMk cId="0" sldId="266"/>
        </pc:sldMkLst>
      </pc:sldChg>
      <pc:sldChg chg="modSp mod setBg">
        <pc:chgData name="kishan rai" userId="9a8325d7169af320" providerId="LiveId" clId="{59F40699-461D-427D-8AB0-AD24B2739A93}" dt="2021-03-25T14:43:04.107" v="745" actId="207"/>
        <pc:sldMkLst>
          <pc:docMk/>
          <pc:sldMk cId="0" sldId="267"/>
        </pc:sldMkLst>
        <pc:spChg chg="mod">
          <ac:chgData name="kishan rai" userId="9a8325d7169af320" providerId="LiveId" clId="{59F40699-461D-427D-8AB0-AD24B2739A93}" dt="2021-03-25T14:43:04.107" v="745" actId="207"/>
          <ac:spMkLst>
            <pc:docMk/>
            <pc:sldMk cId="0" sldId="267"/>
            <ac:spMk id="3" creationId="{00000000-0000-0000-0000-000000000000}"/>
          </ac:spMkLst>
        </pc:spChg>
      </pc:sldChg>
      <pc:sldChg chg="setBg">
        <pc:chgData name="kishan rai" userId="9a8325d7169af320" providerId="LiveId" clId="{59F40699-461D-427D-8AB0-AD24B2739A93}" dt="2021-03-25T14:43:32.824" v="797"/>
        <pc:sldMkLst>
          <pc:docMk/>
          <pc:sldMk cId="0" sldId="268"/>
        </pc:sldMkLst>
      </pc:sldChg>
      <pc:sldChg chg="setBg">
        <pc:chgData name="kishan rai" userId="9a8325d7169af320" providerId="LiveId" clId="{59F40699-461D-427D-8AB0-AD24B2739A93}" dt="2021-03-25T14:43:47.043" v="847"/>
        <pc:sldMkLst>
          <pc:docMk/>
          <pc:sldMk cId="0" sldId="269"/>
        </pc:sldMkLst>
      </pc:sldChg>
      <pc:sldChg chg="modSp mod setBg">
        <pc:chgData name="kishan rai" userId="9a8325d7169af320" providerId="LiveId" clId="{59F40699-461D-427D-8AB0-AD24B2739A93}" dt="2021-03-25T14:44:09.210" v="897" actId="14100"/>
        <pc:sldMkLst>
          <pc:docMk/>
          <pc:sldMk cId="0" sldId="270"/>
        </pc:sldMkLst>
        <pc:picChg chg="mod">
          <ac:chgData name="kishan rai" userId="9a8325d7169af320" providerId="LiveId" clId="{59F40699-461D-427D-8AB0-AD24B2739A93}" dt="2021-03-25T14:44:09.210" v="897" actId="14100"/>
          <ac:picMkLst>
            <pc:docMk/>
            <pc:sldMk cId="0" sldId="270"/>
            <ac:picMk id="4" creationId="{00000000-0000-0000-0000-000000000000}"/>
          </ac:picMkLst>
        </pc:picChg>
      </pc:sldChg>
      <pc:sldChg chg="setBg">
        <pc:chgData name="kishan rai" userId="9a8325d7169af320" providerId="LiveId" clId="{59F40699-461D-427D-8AB0-AD24B2739A93}" dt="2021-03-25T14:44:35.235" v="935"/>
        <pc:sldMkLst>
          <pc:docMk/>
          <pc:sldMk cId="0" sldId="273"/>
        </pc:sldMkLst>
      </pc:sldChg>
      <pc:sldChg chg="setBg">
        <pc:chgData name="kishan rai" userId="9a8325d7169af320" providerId="LiveId" clId="{59F40699-461D-427D-8AB0-AD24B2739A93}" dt="2021-03-25T14:44:51.973" v="981"/>
        <pc:sldMkLst>
          <pc:docMk/>
          <pc:sldMk cId="0" sldId="274"/>
        </pc:sldMkLst>
      </pc:sldChg>
      <pc:sldChg chg="setBg">
        <pc:chgData name="kishan rai" userId="9a8325d7169af320" providerId="LiveId" clId="{59F40699-461D-427D-8AB0-AD24B2739A93}" dt="2021-03-25T14:45:06.971" v="1013"/>
        <pc:sldMkLst>
          <pc:docMk/>
          <pc:sldMk cId="0" sldId="275"/>
        </pc:sldMkLst>
      </pc:sldChg>
      <pc:sldChg chg="setBg">
        <pc:chgData name="kishan rai" userId="9a8325d7169af320" providerId="LiveId" clId="{59F40699-461D-427D-8AB0-AD24B2739A93}" dt="2021-03-25T14:45:17.876" v="1055"/>
        <pc:sldMkLst>
          <pc:docMk/>
          <pc:sldMk cId="0" sldId="276"/>
        </pc:sldMkLst>
      </pc:sldChg>
      <pc:sldChg chg="setBg">
        <pc:chgData name="kishan rai" userId="9a8325d7169af320" providerId="LiveId" clId="{59F40699-461D-427D-8AB0-AD24B2739A93}" dt="2021-03-25T14:45:32.163" v="1099"/>
        <pc:sldMkLst>
          <pc:docMk/>
          <pc:sldMk cId="0"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4DA0C0-302B-4974-91B9-D6EE60CF9C08}" type="datetimeFigureOut">
              <a:rPr lang="en-US" smtClean="0"/>
              <a:pPr/>
              <a:t>3/25/2021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0C3289-F28F-4295-BC58-8930AF171A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0C3289-F28F-4295-BC58-8930AF171A24}"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DCCFB8E-1629-441F-9B6D-FDAA101F72C3}" type="datetimeFigureOut">
              <a:rPr lang="en-US" smtClean="0"/>
              <a:pPr/>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CCFB8E-1629-441F-9B6D-FDAA101F72C3}" type="datetimeFigureOut">
              <a:rPr lang="en-US" smtClean="0"/>
              <a:pPr/>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CCFB8E-1629-441F-9B6D-FDAA101F72C3}" type="datetimeFigureOut">
              <a:rPr lang="en-US" smtClean="0"/>
              <a:pPr/>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CCFB8E-1629-441F-9B6D-FDAA101F72C3}" type="datetimeFigureOut">
              <a:rPr lang="en-US" smtClean="0"/>
              <a:pPr/>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CCFB8E-1629-441F-9B6D-FDAA101F72C3}" type="datetimeFigureOut">
              <a:rPr lang="en-US" smtClean="0"/>
              <a:pPr/>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CCFB8E-1629-441F-9B6D-FDAA101F72C3}" type="datetimeFigureOut">
              <a:rPr lang="en-US" smtClean="0"/>
              <a:pPr/>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CCFB8E-1629-441F-9B6D-FDAA101F72C3}" type="datetimeFigureOut">
              <a:rPr lang="en-US" smtClean="0"/>
              <a:pPr/>
              <a:t>3/25/2021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CCFB8E-1629-441F-9B6D-FDAA101F72C3}" type="datetimeFigureOut">
              <a:rPr lang="en-US" smtClean="0"/>
              <a:pPr/>
              <a:t>3/25/2021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CFB8E-1629-441F-9B6D-FDAA101F72C3}" type="datetimeFigureOut">
              <a:rPr lang="en-US" smtClean="0"/>
              <a:pPr/>
              <a:t>3/25/2021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CCFB8E-1629-441F-9B6D-FDAA101F72C3}" type="datetimeFigureOut">
              <a:rPr lang="en-US" smtClean="0"/>
              <a:pPr/>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CCFB8E-1629-441F-9B6D-FDAA101F72C3}" type="datetimeFigureOut">
              <a:rPr lang="en-US" smtClean="0"/>
              <a:pPr/>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6FC1C-F8CA-4A02-85D2-CCAB0E1A68DB}" type="slidenum">
              <a:rPr lang="en-US" smtClean="0"/>
              <a:pPr/>
              <a:t>‹#›</a:t>
            </a:fld>
            <a:endParaRPr lang="en-US"/>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CFB8E-1629-441F-9B6D-FDAA101F72C3}" type="datetimeFigureOut">
              <a:rPr lang="en-US" smtClean="0"/>
              <a:pPr/>
              <a:t>3/25/2021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6FC1C-F8CA-4A02-85D2-CCAB0E1A68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edg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4734342"/>
            <a:ext cx="3733800" cy="2123658"/>
          </a:xfrm>
          <a:prstGeom prst="rect">
            <a:avLst/>
          </a:prstGeom>
          <a:noFill/>
        </p:spPr>
        <p:txBody>
          <a:bodyPr wrap="square" lIns="91440" tIns="45720" rIns="91440" bIns="45720">
            <a:spAutoFit/>
          </a:bodyPr>
          <a:lstStyle/>
          <a:p>
            <a:pPr algn="ctr"/>
            <a:r>
              <a:rPr lang="en-US" sz="6600" dirty="0">
                <a:ln w="18415" cmpd="sng">
                  <a:solidFill>
                    <a:srgbClr val="FFFFFF"/>
                  </a:solidFill>
                  <a:prstDash val="solid"/>
                </a:ln>
                <a:solidFill>
                  <a:schemeClr val="bg1"/>
                </a:solidFill>
                <a:effectLst>
                  <a:outerShdw blurRad="63500" dir="3600000" algn="tl" rotWithShape="0">
                    <a:srgbClr val="000000">
                      <a:alpha val="70000"/>
                    </a:srgbClr>
                  </a:outerShdw>
                </a:effectLst>
              </a:rPr>
              <a:t>“CYBER CRIME”</a:t>
            </a:r>
            <a:endParaRPr lang="en-US" sz="6600" b="0" cap="none" spc="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5" name="TextBox 4"/>
          <p:cNvSpPr txBox="1"/>
          <p:nvPr/>
        </p:nvSpPr>
        <p:spPr>
          <a:xfrm>
            <a:off x="6517704" y="5473005"/>
            <a:ext cx="2443169" cy="1261884"/>
          </a:xfrm>
          <a:prstGeom prst="rect">
            <a:avLst/>
          </a:prstGeom>
          <a:noFill/>
        </p:spPr>
        <p:txBody>
          <a:bodyPr wrap="none" rtlCol="0">
            <a:spAutoFit/>
          </a:bodyPr>
          <a:lstStyle/>
          <a:p>
            <a:pPr algn="ctr"/>
            <a:r>
              <a:rPr lang="en-US" sz="2800" b="1" i="1" dirty="0">
                <a:solidFill>
                  <a:srgbClr val="FFFF00"/>
                </a:solidFill>
                <a:effectLst>
                  <a:outerShdw blurRad="38100" dist="38100" dir="2700000" algn="tl">
                    <a:srgbClr val="000000">
                      <a:alpha val="43137"/>
                    </a:srgbClr>
                  </a:outerShdw>
                </a:effectLst>
              </a:rPr>
              <a:t>PRESENTED BY </a:t>
            </a:r>
          </a:p>
          <a:p>
            <a:pPr algn="ctr"/>
            <a:r>
              <a:rPr lang="en-US" sz="2400" b="1" i="1" dirty="0">
                <a:solidFill>
                  <a:srgbClr val="FFFF00"/>
                </a:solidFill>
                <a:effectLst>
                  <a:outerShdw blurRad="38100" dist="38100" dir="2700000" algn="tl">
                    <a:srgbClr val="000000">
                      <a:alpha val="43137"/>
                    </a:srgbClr>
                  </a:outerShdw>
                </a:effectLst>
              </a:rPr>
              <a:t>Name:</a:t>
            </a:r>
            <a:r>
              <a:rPr lang="en-US" sz="2400" b="1" i="1" dirty="0">
                <a:solidFill>
                  <a:schemeClr val="bg1"/>
                </a:solidFill>
                <a:effectLst>
                  <a:outerShdw blurRad="38100" dist="38100" dir="2700000" algn="tl">
                    <a:srgbClr val="000000">
                      <a:alpha val="43137"/>
                    </a:srgbClr>
                  </a:outerShdw>
                </a:effectLst>
              </a:rPr>
              <a:t> KISHAN</a:t>
            </a:r>
          </a:p>
          <a:p>
            <a:pPr algn="ctr"/>
            <a:r>
              <a:rPr lang="en-US" sz="2400" b="1" i="1" dirty="0">
                <a:solidFill>
                  <a:srgbClr val="FFFF00"/>
                </a:solidFill>
                <a:effectLst>
                  <a:outerShdw blurRad="38100" dist="38100" dir="2700000" algn="tl">
                    <a:srgbClr val="000000">
                      <a:alpha val="43137"/>
                    </a:srgbClr>
                  </a:outerShdw>
                </a:effectLst>
              </a:rPr>
              <a:t>Roll No.: </a:t>
            </a:r>
            <a:r>
              <a:rPr lang="en-US" sz="2400" b="1" i="1" dirty="0">
                <a:solidFill>
                  <a:schemeClr val="bg1"/>
                </a:solidFill>
                <a:effectLst>
                  <a:outerShdw blurRad="38100" dist="38100" dir="2700000" algn="tl">
                    <a:srgbClr val="000000">
                      <a:alpha val="43137"/>
                    </a:srgbClr>
                  </a:outerShdw>
                </a:effectLst>
              </a:rPr>
              <a:t>181007</a:t>
            </a:r>
          </a:p>
        </p:txBody>
      </p:sp>
      <p:sp>
        <p:nvSpPr>
          <p:cNvPr id="9" name="Title 8"/>
          <p:cNvSpPr>
            <a:spLocks noGrp="1"/>
          </p:cNvSpPr>
          <p:nvPr>
            <p:ph type="title"/>
          </p:nvPr>
        </p:nvSpPr>
        <p:spPr/>
        <p:txBody>
          <a:bodyPr>
            <a:normAutofit fontScale="90000"/>
          </a:bodyPr>
          <a:lstStyle/>
          <a:p>
            <a:r>
              <a:rPr lang="en-US" b="1" u="sng" dirty="0">
                <a:solidFill>
                  <a:srgbClr val="FFFF00"/>
                </a:solidFill>
                <a:effectLst>
                  <a:outerShdw blurRad="38100" dist="38100" dir="2700000" algn="tl">
                    <a:srgbClr val="000000">
                      <a:alpha val="43137"/>
                    </a:srgbClr>
                  </a:outerShdw>
                </a:effectLst>
              </a:rPr>
              <a:t>SHRI RAM COLLEGE OF ENGINEERING AND MANAGEMENT, PALWAL</a:t>
            </a:r>
          </a:p>
        </p:txBody>
      </p:sp>
      <p:sp>
        <p:nvSpPr>
          <p:cNvPr id="6" name="TextBox 5"/>
          <p:cNvSpPr txBox="1"/>
          <p:nvPr/>
        </p:nvSpPr>
        <p:spPr>
          <a:xfrm>
            <a:off x="0" y="3352800"/>
            <a:ext cx="4419599" cy="830997"/>
          </a:xfrm>
          <a:prstGeom prst="rect">
            <a:avLst/>
          </a:prstGeom>
          <a:noFill/>
        </p:spPr>
        <p:txBody>
          <a:bodyPr wrap="square" rtlCol="0">
            <a:spAutoFit/>
          </a:bodyPr>
          <a:lstStyle/>
          <a:p>
            <a:pPr algn="ctr"/>
            <a:r>
              <a:rPr lang="en-US" sz="2400" dirty="0">
                <a:solidFill>
                  <a:schemeClr val="bg1"/>
                </a:solidFill>
              </a:rPr>
              <a:t>DEPARTMENT OF COMPUTER SCIENCE ENGINEERING</a:t>
            </a:r>
          </a:p>
        </p:txBody>
      </p:sp>
      <p:sp>
        <p:nvSpPr>
          <p:cNvPr id="7" name="TextBox 6"/>
          <p:cNvSpPr txBox="1"/>
          <p:nvPr/>
        </p:nvSpPr>
        <p:spPr>
          <a:xfrm>
            <a:off x="762000" y="4267200"/>
            <a:ext cx="2530052" cy="461665"/>
          </a:xfrm>
          <a:prstGeom prst="rect">
            <a:avLst/>
          </a:prstGeom>
          <a:noFill/>
        </p:spPr>
        <p:txBody>
          <a:bodyPr wrap="none" rtlCol="0">
            <a:spAutoFit/>
          </a:bodyPr>
          <a:lstStyle/>
          <a:p>
            <a:r>
              <a:rPr lang="en-US" sz="2400" dirty="0">
                <a:solidFill>
                  <a:srgbClr val="FFFF00"/>
                </a:solidFill>
              </a:rPr>
              <a:t>PRESENTATION ON</a:t>
            </a:r>
          </a:p>
        </p:txBody>
      </p:sp>
      <p:pic>
        <p:nvPicPr>
          <p:cNvPr id="8" name="Picture 7" descr="srcem_logo.865ca1cf.jpg"/>
          <p:cNvPicPr>
            <a:picLocks noChangeAspect="1"/>
          </p:cNvPicPr>
          <p:nvPr/>
        </p:nvPicPr>
        <p:blipFill>
          <a:blip r:embed="rId3"/>
          <a:stretch>
            <a:fillRect/>
          </a:stretch>
        </p:blipFill>
        <p:spPr>
          <a:xfrm>
            <a:off x="838200" y="1516797"/>
            <a:ext cx="1752600" cy="1752600"/>
          </a:xfrm>
          <a:prstGeom prst="rect">
            <a:avLst/>
          </a:prstGeom>
        </p:spPr>
      </p:pic>
    </p:spTree>
  </p:cSld>
  <p:clrMapOvr>
    <a:masterClrMapping/>
  </p:clrMapOvr>
  <p:transition spd="med">
    <p:wedg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a:solidFill>
                  <a:srgbClr val="FFFF00"/>
                </a:solidFill>
              </a:rPr>
              <a:t>CYBER LAWS IN INDIA</a:t>
            </a:r>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a:buNone/>
            </a:pPr>
            <a:r>
              <a:rPr lang="en-US" sz="3800" b="1" dirty="0"/>
              <a:t>Under The Information Technology Act, 2000</a:t>
            </a:r>
          </a:p>
          <a:p>
            <a:pPr>
              <a:buNone/>
            </a:pPr>
            <a:r>
              <a:rPr lang="en-US" sz="3300" b="1" dirty="0"/>
              <a:t>CHAPTER XI – OFFENCES – 66. Hacking with computer system.</a:t>
            </a:r>
          </a:p>
          <a:p>
            <a:pPr marL="514350" indent="-514350">
              <a:buAutoNum type="arabicParenBoth"/>
            </a:pPr>
            <a:r>
              <a:rPr lang="en-US" sz="2800" dirty="0"/>
              <a:t>Whoever with the Intent to cause or knowing that he is likely to cause Wrongful Loss or Damage to the public or any person Destroys or Deletes or Alters any Information Residing in a Computer Resource or diminishes its value or utility or affects it injuriously by any means , commits hack.</a:t>
            </a:r>
          </a:p>
          <a:p>
            <a:pPr marL="514350" indent="-514350">
              <a:buAutoNum type="arabicParenBoth"/>
            </a:pPr>
            <a:endParaRPr lang="en-US" sz="2800" dirty="0"/>
          </a:p>
          <a:p>
            <a:pPr marL="514350" indent="-514350">
              <a:buAutoNum type="arabicParenBoth"/>
            </a:pPr>
            <a:r>
              <a:rPr lang="en-US" sz="2800" dirty="0"/>
              <a:t> Whoever commits hacking shall be punished with imprisonment up to three years, or with fine which may extend up to two lakh rupees, or with both.</a:t>
            </a:r>
          </a:p>
        </p:txBody>
      </p:sp>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5400" b="1" u="sng" dirty="0">
                <a:solidFill>
                  <a:srgbClr val="FFFF00"/>
                </a:solidFill>
              </a:rPr>
              <a:t>INFORMATION TECHNOLOGY AMENDMENT ACT, 2008</a:t>
            </a:r>
          </a:p>
        </p:txBody>
      </p:sp>
      <p:sp>
        <p:nvSpPr>
          <p:cNvPr id="3" name="Content Placeholder 2"/>
          <p:cNvSpPr>
            <a:spLocks noGrp="1"/>
          </p:cNvSpPr>
          <p:nvPr>
            <p:ph idx="1"/>
          </p:nvPr>
        </p:nvSpPr>
        <p:spPr>
          <a:xfrm>
            <a:off x="0" y="1600200"/>
            <a:ext cx="9144000" cy="4953000"/>
          </a:xfrm>
        </p:spPr>
        <p:txBody>
          <a:bodyPr>
            <a:normAutofit/>
          </a:bodyPr>
          <a:lstStyle/>
          <a:p>
            <a:pPr>
              <a:buNone/>
            </a:pPr>
            <a:endParaRPr lang="en-US" sz="5100" b="1" u="sng" dirty="0">
              <a:solidFill>
                <a:schemeClr val="bg1"/>
              </a:solidFill>
            </a:endParaRPr>
          </a:p>
          <a:p>
            <a:pPr>
              <a:buNone/>
            </a:pPr>
            <a:r>
              <a:rPr lang="en-US" sz="5100" b="1" u="sng" dirty="0">
                <a:solidFill>
                  <a:schemeClr val="bg1"/>
                </a:solidFill>
              </a:rPr>
              <a:t>SECTION-43</a:t>
            </a:r>
            <a:endParaRPr lang="en-US" sz="3100" dirty="0">
              <a:solidFill>
                <a:schemeClr val="bg1"/>
              </a:solidFill>
            </a:endParaRPr>
          </a:p>
          <a:p>
            <a:pPr>
              <a:buNone/>
            </a:pPr>
            <a:endParaRPr lang="en-US" sz="2600" dirty="0">
              <a:solidFill>
                <a:schemeClr val="bg1"/>
              </a:solidFill>
            </a:endParaRPr>
          </a:p>
          <a:p>
            <a:pPr>
              <a:buNone/>
            </a:pPr>
            <a:r>
              <a:rPr lang="en-US" sz="2400" dirty="0">
                <a:solidFill>
                  <a:schemeClr val="bg1"/>
                </a:solidFill>
              </a:rPr>
              <a:t>    “If any person, dishonestly, or fraudulently, does any act referred to in section 43, he shall be punishable with imprisonment for a term which may extend to two to three years or with fine which may extend to five lakh rupees or with both.”</a:t>
            </a:r>
          </a:p>
          <a:p>
            <a:pPr>
              <a:buNone/>
            </a:pPr>
            <a:endParaRPr lang="en-US" sz="2400" dirty="0">
              <a:solidFill>
                <a:schemeClr val="bg1"/>
              </a:solidFill>
            </a:endParaRPr>
          </a:p>
        </p:txBody>
      </p:sp>
      <p:pic>
        <p:nvPicPr>
          <p:cNvPr id="4" name="Picture 3" descr="e-judgement-300x205.jpg"/>
          <p:cNvPicPr>
            <a:picLocks noChangeAspect="1"/>
          </p:cNvPicPr>
          <p:nvPr/>
        </p:nvPicPr>
        <p:blipFill>
          <a:blip r:embed="rId3"/>
          <a:stretch>
            <a:fillRect/>
          </a:stretch>
        </p:blipFill>
        <p:spPr>
          <a:xfrm>
            <a:off x="4876800" y="1676400"/>
            <a:ext cx="3192036" cy="2181225"/>
          </a:xfrm>
          <a:prstGeom prst="rect">
            <a:avLst/>
          </a:prstGeom>
          <a:ln w="57150">
            <a:solidFill>
              <a:schemeClr val="tx1"/>
            </a:solidFill>
          </a:ln>
        </p:spPr>
      </p:pic>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295400"/>
          </a:xfrm>
        </p:spPr>
        <p:txBody>
          <a:bodyPr>
            <a:noAutofit/>
          </a:bodyPr>
          <a:lstStyle/>
          <a:p>
            <a:pPr algn="l"/>
            <a:r>
              <a:rPr lang="en-US" sz="3200" b="1" u="sng" dirty="0">
                <a:solidFill>
                  <a:schemeClr val="bg1"/>
                </a:solidFill>
              </a:rPr>
              <a:t>SECTION 66C- PUNISHMENT FOR IDENTITY THEFT</a:t>
            </a:r>
            <a:endParaRPr lang="en-US" sz="3200" b="1" dirty="0">
              <a:solidFill>
                <a:schemeClr val="bg1"/>
              </a:solidFill>
            </a:endParaRPr>
          </a:p>
        </p:txBody>
      </p:sp>
      <p:sp>
        <p:nvSpPr>
          <p:cNvPr id="3" name="Content Placeholder 2"/>
          <p:cNvSpPr>
            <a:spLocks noGrp="1"/>
          </p:cNvSpPr>
          <p:nvPr>
            <p:ph idx="1"/>
          </p:nvPr>
        </p:nvSpPr>
        <p:spPr>
          <a:xfrm>
            <a:off x="0" y="1600200"/>
            <a:ext cx="9144000" cy="5257800"/>
          </a:xfrm>
        </p:spPr>
        <p:txBody>
          <a:bodyPr>
            <a:normAutofit fontScale="47500" lnSpcReduction="20000"/>
          </a:bodyPr>
          <a:lstStyle/>
          <a:p>
            <a:pPr>
              <a:buNone/>
            </a:pPr>
            <a:r>
              <a:rPr lang="en-US" sz="5100" dirty="0">
                <a:solidFill>
                  <a:schemeClr val="bg1"/>
                </a:solidFill>
              </a:rPr>
              <a:t> </a:t>
            </a:r>
            <a:r>
              <a:rPr lang="en-US" sz="5100" b="1" dirty="0">
                <a:solidFill>
                  <a:schemeClr val="bg1"/>
                </a:solidFill>
              </a:rPr>
              <a:t>“Whoever, fraudulently or dishonestly make use of the electronic signature, password or any other unique identification feature of any other person, shall be punished with imprisonment of either description for a term which may extend to three years and shall also be liable to fine which may extend to rupees one lakh.”</a:t>
            </a:r>
          </a:p>
          <a:p>
            <a:pPr>
              <a:buNone/>
            </a:pPr>
            <a:endParaRPr lang="en-US" dirty="0">
              <a:solidFill>
                <a:schemeClr val="bg1"/>
              </a:solidFill>
            </a:endParaRPr>
          </a:p>
          <a:p>
            <a:pPr>
              <a:buNone/>
            </a:pPr>
            <a:endParaRPr lang="en-US" sz="5700" b="1" dirty="0">
              <a:solidFill>
                <a:schemeClr val="bg1"/>
              </a:solidFill>
            </a:endParaRPr>
          </a:p>
          <a:p>
            <a:pPr>
              <a:buNone/>
            </a:pPr>
            <a:r>
              <a:rPr lang="en-US" sz="6700" b="1" u="sng" dirty="0">
                <a:solidFill>
                  <a:schemeClr val="bg1"/>
                </a:solidFill>
              </a:rPr>
              <a:t>SECTION 66D - PUNISHMENT FOR CHEATING BY PERSONATION BY USING COMPUTER RESOURCE</a:t>
            </a:r>
          </a:p>
          <a:p>
            <a:pPr>
              <a:buNone/>
            </a:pPr>
            <a:r>
              <a:rPr lang="en-US" b="1" u="sng" dirty="0">
                <a:solidFill>
                  <a:schemeClr val="bg1"/>
                </a:solidFill>
              </a:rPr>
              <a:t> </a:t>
            </a:r>
          </a:p>
          <a:p>
            <a:pPr>
              <a:buNone/>
            </a:pPr>
            <a:endParaRPr lang="en-US" sz="3800" b="1" dirty="0">
              <a:solidFill>
                <a:schemeClr val="bg1"/>
              </a:solidFill>
            </a:endParaRPr>
          </a:p>
          <a:p>
            <a:pPr>
              <a:buNone/>
            </a:pPr>
            <a:r>
              <a:rPr lang="en-US" sz="5100" b="1" dirty="0">
                <a:solidFill>
                  <a:schemeClr val="bg1"/>
                </a:solidFill>
              </a:rPr>
              <a:t>“Whoever, by means of any communication device or computer resource cheats by personation, shall be punished with imprisonment of either description for a term which may extend to three years and shall also be liable to fine which may extend to one lakh rupees. ”</a:t>
            </a:r>
          </a:p>
        </p:txBody>
      </p:sp>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u="sng" dirty="0">
                <a:solidFill>
                  <a:schemeClr val="bg1"/>
                </a:solidFill>
              </a:rPr>
              <a:t>SECTION 66 E- PUNISHMENT FOR VIOLATION OF PRIVACY-</a:t>
            </a:r>
          </a:p>
        </p:txBody>
      </p:sp>
      <p:sp>
        <p:nvSpPr>
          <p:cNvPr id="3" name="Content Placeholder 2"/>
          <p:cNvSpPr>
            <a:spLocks noGrp="1"/>
          </p:cNvSpPr>
          <p:nvPr>
            <p:ph idx="1"/>
          </p:nvPr>
        </p:nvSpPr>
        <p:spPr>
          <a:xfrm>
            <a:off x="457200" y="1600200"/>
            <a:ext cx="8229600" cy="5257800"/>
          </a:xfrm>
        </p:spPr>
        <p:txBody>
          <a:bodyPr>
            <a:normAutofit/>
          </a:bodyPr>
          <a:lstStyle/>
          <a:p>
            <a:pPr>
              <a:buNone/>
            </a:pPr>
            <a:r>
              <a:rPr lang="pt-BR" sz="2400" dirty="0">
                <a:solidFill>
                  <a:schemeClr val="bg1"/>
                </a:solidFill>
              </a:rPr>
              <a:t>  “Whoever , intentionally or knowingly captures , publishes or transmits  the image of a private area of any person without his or her consent , under circumstances violating the privacy of that person , shall  be punished with imprisonment which may extend to three years or with fine not exceeding two lakh rupees , or with both.</a:t>
            </a:r>
          </a:p>
        </p:txBody>
      </p:sp>
      <p:pic>
        <p:nvPicPr>
          <p:cNvPr id="4" name="Picture 3" descr="pri12_finalwider.gif"/>
          <p:cNvPicPr>
            <a:picLocks noChangeAspect="1"/>
          </p:cNvPicPr>
          <p:nvPr/>
        </p:nvPicPr>
        <p:blipFill>
          <a:blip r:embed="rId3" cstate="print"/>
          <a:stretch>
            <a:fillRect/>
          </a:stretch>
        </p:blipFill>
        <p:spPr>
          <a:xfrm>
            <a:off x="5791200" y="4800600"/>
            <a:ext cx="2743200" cy="1828800"/>
          </a:xfrm>
          <a:prstGeom prst="rect">
            <a:avLst/>
          </a:prstGeom>
          <a:ln w="57150">
            <a:solidFill>
              <a:schemeClr val="tx1"/>
            </a:solidFill>
          </a:ln>
        </p:spPr>
      </p:pic>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5400" b="1" u="sng" dirty="0">
                <a:solidFill>
                  <a:srgbClr val="FFFF00"/>
                </a:solidFill>
                <a:effectLst>
                  <a:outerShdw blurRad="38100" dist="38100" dir="2700000" algn="tl">
                    <a:srgbClr val="000000">
                      <a:alpha val="43137"/>
                    </a:srgbClr>
                  </a:outerShdw>
                </a:effectLst>
              </a:rPr>
              <a:t>ARRESTS AND REPORTS UNDER IT ACT</a:t>
            </a:r>
          </a:p>
        </p:txBody>
      </p:sp>
      <p:sp>
        <p:nvSpPr>
          <p:cNvPr id="3" name="Content Placeholder 2"/>
          <p:cNvSpPr>
            <a:spLocks noGrp="1"/>
          </p:cNvSpPr>
          <p:nvPr>
            <p:ph idx="1"/>
          </p:nvPr>
        </p:nvSpPr>
        <p:spPr>
          <a:xfrm>
            <a:off x="0" y="1752600"/>
            <a:ext cx="9144000" cy="5562600"/>
          </a:xfrm>
        </p:spPr>
        <p:txBody>
          <a:bodyPr>
            <a:normAutofit/>
          </a:bodyPr>
          <a:lstStyle/>
          <a:p>
            <a:pPr>
              <a:buFont typeface="Wingdings" pitchFamily="2" charset="2"/>
              <a:buChar char="q"/>
            </a:pPr>
            <a:r>
              <a:rPr lang="en-US" sz="2400" dirty="0">
                <a:solidFill>
                  <a:schemeClr val="bg1"/>
                </a:solidFill>
              </a:rPr>
              <a:t>Under the IT Act, 966 cybercrime cases were filed in 2019 420 in 2018</a:t>
            </a:r>
          </a:p>
          <a:p>
            <a:pPr>
              <a:buFont typeface="Wingdings" pitchFamily="2" charset="2"/>
              <a:buChar char="q"/>
            </a:pPr>
            <a:r>
              <a:rPr lang="en-US" sz="2400" dirty="0">
                <a:solidFill>
                  <a:schemeClr val="bg1"/>
                </a:solidFill>
              </a:rPr>
              <a:t> Geographic breakdown of cases reported:</a:t>
            </a:r>
          </a:p>
          <a:p>
            <a:pPr>
              <a:buNone/>
            </a:pPr>
            <a:r>
              <a:rPr lang="en-US" sz="2400" dirty="0">
                <a:solidFill>
                  <a:schemeClr val="bg1"/>
                </a:solidFill>
              </a:rPr>
              <a:t> o 153 from Karnataka,  </a:t>
            </a:r>
          </a:p>
          <a:p>
            <a:pPr>
              <a:buNone/>
            </a:pPr>
            <a:r>
              <a:rPr lang="en-US" sz="2400" dirty="0">
                <a:solidFill>
                  <a:schemeClr val="bg1"/>
                </a:solidFill>
              </a:rPr>
              <a:t> o 148 from Kerala </a:t>
            </a:r>
          </a:p>
          <a:p>
            <a:pPr>
              <a:buNone/>
            </a:pPr>
            <a:r>
              <a:rPr lang="en-US" sz="2400" dirty="0">
                <a:solidFill>
                  <a:schemeClr val="bg1"/>
                </a:solidFill>
              </a:rPr>
              <a:t> o 142 from Maharashtra </a:t>
            </a:r>
          </a:p>
          <a:p>
            <a:pPr>
              <a:buNone/>
            </a:pPr>
            <a:r>
              <a:rPr lang="en-US" sz="2400" dirty="0">
                <a:solidFill>
                  <a:schemeClr val="bg1"/>
                </a:solidFill>
              </a:rPr>
              <a:t> o 105 from Andhra Pradesh</a:t>
            </a:r>
          </a:p>
          <a:p>
            <a:pPr>
              <a:buNone/>
            </a:pPr>
            <a:r>
              <a:rPr lang="en-US" sz="2400" dirty="0">
                <a:solidFill>
                  <a:schemeClr val="bg1"/>
                </a:solidFill>
              </a:rPr>
              <a:t> o 52 from Rajasthan </a:t>
            </a:r>
          </a:p>
          <a:p>
            <a:pPr>
              <a:buNone/>
            </a:pPr>
            <a:r>
              <a:rPr lang="en-US" sz="2400" dirty="0">
                <a:solidFill>
                  <a:schemeClr val="bg1"/>
                </a:solidFill>
              </a:rPr>
              <a:t> o 52 from Punjab </a:t>
            </a:r>
          </a:p>
          <a:p>
            <a:pPr>
              <a:buFont typeface="Wingdings" pitchFamily="2" charset="2"/>
              <a:buChar char="q"/>
            </a:pPr>
            <a:r>
              <a:rPr lang="en-US" sz="2400" dirty="0">
                <a:solidFill>
                  <a:schemeClr val="bg1"/>
                </a:solidFill>
              </a:rPr>
              <a:t>233 persons were arrested </a:t>
            </a:r>
          </a:p>
          <a:p>
            <a:pPr>
              <a:buFont typeface="Wingdings" pitchFamily="2" charset="2"/>
              <a:buChar char="q"/>
            </a:pPr>
            <a:r>
              <a:rPr lang="en-US" sz="2400" dirty="0">
                <a:solidFill>
                  <a:schemeClr val="bg1"/>
                </a:solidFill>
              </a:rPr>
              <a:t> 33% of the cases registered were related to hacking </a:t>
            </a:r>
          </a:p>
          <a:p>
            <a:pPr algn="r">
              <a:buNone/>
            </a:pPr>
            <a:endParaRPr lang="en-US" sz="1500" b="1" u="sng" dirty="0">
              <a:solidFill>
                <a:schemeClr val="bg1"/>
              </a:solidFill>
            </a:endParaRPr>
          </a:p>
          <a:p>
            <a:pPr algn="r">
              <a:buNone/>
            </a:pPr>
            <a:r>
              <a:rPr lang="en-US" sz="1500" b="1" u="sng" dirty="0">
                <a:solidFill>
                  <a:schemeClr val="bg1"/>
                </a:solidFill>
              </a:rPr>
              <a:t>Source: National Crime Records Bureau</a:t>
            </a:r>
          </a:p>
        </p:txBody>
      </p:sp>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5400" b="1" u="sng" dirty="0">
                <a:solidFill>
                  <a:srgbClr val="FFFF00"/>
                </a:solidFill>
              </a:rPr>
              <a:t>ARRESTS</a:t>
            </a:r>
            <a:r>
              <a:rPr lang="en-US" sz="4800" b="1" u="sng" dirty="0">
                <a:solidFill>
                  <a:srgbClr val="FFFF00"/>
                </a:solidFill>
              </a:rPr>
              <a:t> AND REPORTS UNDER IPC</a:t>
            </a:r>
          </a:p>
        </p:txBody>
      </p:sp>
      <p:sp>
        <p:nvSpPr>
          <p:cNvPr id="3" name="Content Placeholder 2"/>
          <p:cNvSpPr>
            <a:spLocks noGrp="1"/>
          </p:cNvSpPr>
          <p:nvPr>
            <p:ph idx="1"/>
          </p:nvPr>
        </p:nvSpPr>
        <p:spPr>
          <a:xfrm>
            <a:off x="0" y="1981200"/>
            <a:ext cx="9144000" cy="4876800"/>
          </a:xfrm>
        </p:spPr>
        <p:txBody>
          <a:bodyPr>
            <a:normAutofit fontScale="92500" lnSpcReduction="10000"/>
          </a:bodyPr>
          <a:lstStyle/>
          <a:p>
            <a:pPr>
              <a:buFont typeface="Wingdings" pitchFamily="2" charset="2"/>
              <a:buChar char="q"/>
            </a:pPr>
            <a:r>
              <a:rPr lang="en-US" sz="2600" dirty="0">
                <a:solidFill>
                  <a:schemeClr val="bg1"/>
                </a:solidFill>
              </a:rPr>
              <a:t>Under the IPC, 356 cybercrime cases were registered in 2019 (276 cases in 2018)</a:t>
            </a:r>
          </a:p>
          <a:p>
            <a:pPr>
              <a:buNone/>
            </a:pPr>
            <a:endParaRPr lang="en-US" sz="2600" dirty="0">
              <a:solidFill>
                <a:schemeClr val="bg1"/>
              </a:solidFill>
            </a:endParaRPr>
          </a:p>
          <a:p>
            <a:pPr>
              <a:buFont typeface="Wingdings" pitchFamily="2" charset="2"/>
              <a:buChar char="q"/>
            </a:pPr>
            <a:r>
              <a:rPr lang="en-US" sz="2600" dirty="0">
                <a:solidFill>
                  <a:schemeClr val="bg1"/>
                </a:solidFill>
              </a:rPr>
              <a:t> Geographic breakdown of cases reported – </a:t>
            </a:r>
          </a:p>
          <a:p>
            <a:pPr>
              <a:buNone/>
            </a:pPr>
            <a:r>
              <a:rPr lang="en-US" sz="2600" dirty="0">
                <a:solidFill>
                  <a:schemeClr val="bg1"/>
                </a:solidFill>
              </a:rPr>
              <a:t>       o 104 from Maharashtra </a:t>
            </a:r>
          </a:p>
          <a:p>
            <a:pPr>
              <a:buNone/>
            </a:pPr>
            <a:r>
              <a:rPr lang="en-US" sz="2600" dirty="0">
                <a:solidFill>
                  <a:schemeClr val="bg1"/>
                </a:solidFill>
              </a:rPr>
              <a:t>       o 66 Andhra Pradesh </a:t>
            </a:r>
          </a:p>
          <a:p>
            <a:pPr>
              <a:buNone/>
            </a:pPr>
            <a:r>
              <a:rPr lang="en-US" sz="2600" dirty="0">
                <a:solidFill>
                  <a:schemeClr val="bg1"/>
                </a:solidFill>
              </a:rPr>
              <a:t>       o 46 Chhattisgarh</a:t>
            </a:r>
          </a:p>
          <a:p>
            <a:pPr>
              <a:buNone/>
            </a:pPr>
            <a:endParaRPr lang="en-US" sz="2600" dirty="0">
              <a:solidFill>
                <a:schemeClr val="bg1"/>
              </a:solidFill>
            </a:endParaRPr>
          </a:p>
          <a:p>
            <a:pPr>
              <a:buFont typeface="Wingdings" pitchFamily="2" charset="2"/>
              <a:buChar char="q"/>
            </a:pPr>
            <a:r>
              <a:rPr lang="en-US" sz="2600" dirty="0">
                <a:solidFill>
                  <a:schemeClr val="bg1"/>
                </a:solidFill>
              </a:rPr>
              <a:t> The majority of these crimes were either forgery or fraud cases.</a:t>
            </a:r>
          </a:p>
          <a:p>
            <a:pPr algn="r">
              <a:buNone/>
            </a:pPr>
            <a:r>
              <a:rPr lang="en-US" sz="2000" b="1" u="sng" dirty="0">
                <a:solidFill>
                  <a:schemeClr val="bg1"/>
                </a:solidFill>
              </a:rPr>
              <a:t> </a:t>
            </a:r>
          </a:p>
          <a:p>
            <a:pPr algn="r">
              <a:buNone/>
            </a:pPr>
            <a:endParaRPr lang="en-US" sz="2000" b="1" u="sng" dirty="0">
              <a:solidFill>
                <a:schemeClr val="bg1"/>
              </a:solidFill>
            </a:endParaRPr>
          </a:p>
          <a:p>
            <a:pPr algn="r">
              <a:buNone/>
            </a:pPr>
            <a:endParaRPr lang="en-US" sz="2000" b="1" u="sng" dirty="0">
              <a:solidFill>
                <a:schemeClr val="bg1"/>
              </a:solidFill>
            </a:endParaRPr>
          </a:p>
          <a:p>
            <a:pPr algn="r">
              <a:buNone/>
            </a:pPr>
            <a:r>
              <a:rPr lang="en-US" sz="1300" b="1" u="sng" dirty="0">
                <a:solidFill>
                  <a:schemeClr val="bg1"/>
                </a:solidFill>
              </a:rPr>
              <a:t>Source: National Crime Records Bureau</a:t>
            </a:r>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5400" b="1" u="sng" dirty="0">
                <a:solidFill>
                  <a:srgbClr val="FFFF00"/>
                </a:solidFill>
              </a:rPr>
              <a:t>HOW TO TACKLE SUCH ACTIVITIES</a:t>
            </a:r>
          </a:p>
        </p:txBody>
      </p:sp>
      <p:sp>
        <p:nvSpPr>
          <p:cNvPr id="3" name="Content Placeholder 2"/>
          <p:cNvSpPr>
            <a:spLocks noGrp="1"/>
          </p:cNvSpPr>
          <p:nvPr>
            <p:ph idx="1"/>
          </p:nvPr>
        </p:nvSpPr>
        <p:spPr>
          <a:xfrm>
            <a:off x="0" y="1600200"/>
            <a:ext cx="9144000" cy="5638800"/>
          </a:xfrm>
        </p:spPr>
        <p:txBody>
          <a:bodyPr>
            <a:normAutofit fontScale="47500" lnSpcReduction="20000"/>
          </a:bodyPr>
          <a:lstStyle/>
          <a:p>
            <a:pPr>
              <a:buNone/>
            </a:pPr>
            <a:r>
              <a:rPr lang="en-US" sz="4400" dirty="0">
                <a:solidFill>
                  <a:schemeClr val="bg1"/>
                </a:solidFill>
              </a:rPr>
              <a:t>     </a:t>
            </a:r>
            <a:r>
              <a:rPr lang="en-US" sz="5100" dirty="0">
                <a:solidFill>
                  <a:schemeClr val="bg1"/>
                </a:solidFill>
              </a:rPr>
              <a:t>An important question arises that how can these crimes be prevented. A number of techniques and solutions have been presented but the problems still exists and are increasing day by day .</a:t>
            </a:r>
          </a:p>
          <a:p>
            <a:pPr>
              <a:buNone/>
            </a:pPr>
            <a:endParaRPr lang="en-US" dirty="0">
              <a:solidFill>
                <a:schemeClr val="bg1"/>
              </a:solidFill>
            </a:endParaRPr>
          </a:p>
          <a:p>
            <a:pPr>
              <a:buNone/>
            </a:pPr>
            <a:r>
              <a:rPr lang="en-US" sz="6700" b="1" dirty="0">
                <a:solidFill>
                  <a:schemeClr val="bg1"/>
                </a:solidFill>
              </a:rPr>
              <a:t> Antivirus And Anti Spyware Software: </a:t>
            </a:r>
          </a:p>
          <a:p>
            <a:pPr>
              <a:buNone/>
            </a:pPr>
            <a:r>
              <a:rPr lang="en-US" dirty="0">
                <a:solidFill>
                  <a:schemeClr val="bg1"/>
                </a:solidFill>
              </a:rPr>
              <a:t>      </a:t>
            </a:r>
            <a:r>
              <a:rPr lang="en-US" sz="5100" dirty="0">
                <a:solidFill>
                  <a:schemeClr val="bg1"/>
                </a:solidFill>
              </a:rPr>
              <a:t>Antivirus  software consists of computer programs that attempt to identify, thwart and eliminate computer viruses and other malicious software. Anti spywares are used to restrict backdoor program, Trojans and other spy wares to be installed on the computer. </a:t>
            </a:r>
          </a:p>
          <a:p>
            <a:pPr>
              <a:buNone/>
            </a:pPr>
            <a:endParaRPr lang="en-US" sz="5100" dirty="0">
              <a:solidFill>
                <a:schemeClr val="bg1"/>
              </a:solidFill>
            </a:endParaRPr>
          </a:p>
          <a:p>
            <a:pPr>
              <a:buNone/>
            </a:pPr>
            <a:r>
              <a:rPr lang="en-US" sz="6700" b="1" dirty="0">
                <a:solidFill>
                  <a:schemeClr val="bg1"/>
                </a:solidFill>
              </a:rPr>
              <a:t>Firewalls:</a:t>
            </a:r>
          </a:p>
          <a:p>
            <a:pPr>
              <a:buNone/>
            </a:pPr>
            <a:r>
              <a:rPr lang="en-US" dirty="0">
                <a:solidFill>
                  <a:schemeClr val="bg1"/>
                </a:solidFill>
              </a:rPr>
              <a:t>      </a:t>
            </a:r>
            <a:r>
              <a:rPr lang="en-US" sz="5100" dirty="0">
                <a:solidFill>
                  <a:schemeClr val="bg1"/>
                </a:solidFill>
              </a:rPr>
              <a:t>A firewall protects a computer network from unauthorized access. Network firewalls may be hardware devices, software programs, or a combination of the two. A network firewall typically guards an internal computer network against malicious access from outside the network.</a:t>
            </a:r>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71600"/>
          </a:xfrm>
        </p:spPr>
        <p:txBody>
          <a:bodyPr>
            <a:noAutofit/>
          </a:bodyPr>
          <a:lstStyle/>
          <a:p>
            <a:r>
              <a:rPr lang="en-US" sz="5400" b="1" u="sng" dirty="0">
                <a:solidFill>
                  <a:srgbClr val="FFFF00"/>
                </a:solidFill>
              </a:rPr>
              <a:t>FUTURE OF CYBER CRIME IN INDIA</a:t>
            </a:r>
          </a:p>
        </p:txBody>
      </p:sp>
      <p:sp>
        <p:nvSpPr>
          <p:cNvPr id="3" name="Content Placeholder 2"/>
          <p:cNvSpPr>
            <a:spLocks noGrp="1"/>
          </p:cNvSpPr>
          <p:nvPr>
            <p:ph idx="1"/>
          </p:nvPr>
        </p:nvSpPr>
        <p:spPr>
          <a:xfrm>
            <a:off x="0" y="2590800"/>
            <a:ext cx="9144000" cy="3048000"/>
          </a:xfrm>
        </p:spPr>
        <p:txBody>
          <a:bodyPr/>
          <a:lstStyle/>
          <a:p>
            <a:pPr>
              <a:buFont typeface="Wingdings" pitchFamily="2" charset="2"/>
              <a:buChar char="q"/>
            </a:pPr>
            <a:r>
              <a:rPr lang="en-US" sz="2400" dirty="0">
                <a:solidFill>
                  <a:schemeClr val="bg1"/>
                </a:solidFill>
              </a:rPr>
              <a:t>Continued Website Hacks and Defacements</a:t>
            </a:r>
          </a:p>
          <a:p>
            <a:pPr>
              <a:buFont typeface="Wingdings" pitchFamily="2" charset="2"/>
              <a:buChar char="q"/>
            </a:pPr>
            <a:r>
              <a:rPr lang="en-US" sz="2400" dirty="0">
                <a:solidFill>
                  <a:schemeClr val="bg1"/>
                </a:solidFill>
              </a:rPr>
              <a:t>Data and Information theft</a:t>
            </a:r>
          </a:p>
          <a:p>
            <a:pPr>
              <a:buFont typeface="Wingdings" pitchFamily="2" charset="2"/>
              <a:buChar char="q"/>
            </a:pPr>
            <a:r>
              <a:rPr lang="en-US" sz="2400" dirty="0">
                <a:solidFill>
                  <a:schemeClr val="bg1"/>
                </a:solidFill>
              </a:rPr>
              <a:t>Increasing Phishing attacks on Ecommerce and Financial Websites</a:t>
            </a:r>
          </a:p>
          <a:p>
            <a:pPr>
              <a:buFont typeface="Wingdings" pitchFamily="2" charset="2"/>
              <a:buChar char="q"/>
            </a:pPr>
            <a:r>
              <a:rPr lang="en-US" sz="2400" dirty="0">
                <a:solidFill>
                  <a:schemeClr val="bg1"/>
                </a:solidFill>
              </a:rPr>
              <a:t>Cybercriminals targeting Social and Professional Networks </a:t>
            </a:r>
          </a:p>
          <a:p>
            <a:pPr>
              <a:buFont typeface="Wingdings" pitchFamily="2" charset="2"/>
              <a:buChar char="q"/>
            </a:pPr>
            <a:r>
              <a:rPr lang="en-US" sz="2400" dirty="0">
                <a:solidFill>
                  <a:schemeClr val="bg1"/>
                </a:solidFill>
              </a:rPr>
              <a:t>Threats Directed at the Mobile Platform:</a:t>
            </a:r>
          </a:p>
          <a:p>
            <a:pPr>
              <a:buNone/>
            </a:pPr>
            <a:r>
              <a:rPr lang="en-US" sz="2400" dirty="0">
                <a:solidFill>
                  <a:schemeClr val="bg1"/>
                </a:solidFill>
              </a:rPr>
              <a:t>       Smartphones and Tablets </a:t>
            </a:r>
          </a:p>
          <a:p>
            <a:pPr>
              <a:buFont typeface="Wingdings" pitchFamily="2" charset="2"/>
              <a:buChar char="q"/>
            </a:pPr>
            <a:endParaRPr lang="en-US" dirty="0">
              <a:solidFill>
                <a:srgbClr val="FFFF00"/>
              </a:solidFill>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417638"/>
          </a:xfrm>
        </p:spPr>
        <p:txBody>
          <a:bodyPr>
            <a:normAutofit/>
          </a:bodyPr>
          <a:lstStyle/>
          <a:p>
            <a:r>
              <a:rPr lang="en-US" sz="5400" b="1" u="sng" dirty="0">
                <a:solidFill>
                  <a:srgbClr val="FFFF00"/>
                </a:solidFill>
              </a:rPr>
              <a:t>CONCLUSION</a:t>
            </a:r>
          </a:p>
        </p:txBody>
      </p:sp>
      <p:sp>
        <p:nvSpPr>
          <p:cNvPr id="3" name="Content Placeholder 2"/>
          <p:cNvSpPr>
            <a:spLocks noGrp="1"/>
          </p:cNvSpPr>
          <p:nvPr>
            <p:ph idx="1"/>
          </p:nvPr>
        </p:nvSpPr>
        <p:spPr>
          <a:xfrm>
            <a:off x="0" y="1981200"/>
            <a:ext cx="9144000" cy="3733800"/>
          </a:xfrm>
        </p:spPr>
        <p:txBody>
          <a:bodyPr>
            <a:noAutofit/>
          </a:bodyPr>
          <a:lstStyle/>
          <a:p>
            <a:pPr>
              <a:buNone/>
            </a:pPr>
            <a:r>
              <a:rPr lang="en-US" sz="2400" b="1" dirty="0">
                <a:solidFill>
                  <a:schemeClr val="bg1"/>
                </a:solidFill>
              </a:rPr>
              <a:t>  “Indian Laws are well drafted and are capable of handling all kinds of challenges as posed by cyber criminals. However, the enforcement agencies are required to be well versed with the changing technologies and Laws”. "As internet technology advances so does the threat of cyber crime . In times like these we must protect ourselves from cyber crime. Anti-virus software, firewalls and security patches are just the beginning. Never open suspicious e-mails and only navigate to trusted sites.”</a:t>
            </a:r>
          </a:p>
        </p:txBody>
      </p:sp>
    </p:spTree>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3400" y="4876800"/>
            <a:ext cx="8229600" cy="1143000"/>
          </a:xfrm>
        </p:spPr>
        <p:txBody>
          <a:bodyPr>
            <a:noAutofit/>
          </a:bodyPr>
          <a:lstStyle/>
          <a:p>
            <a:r>
              <a:rPr lang="en-US" sz="7200" b="1" dirty="0">
                <a:solidFill>
                  <a:schemeClr val="bg1"/>
                </a:solidFill>
              </a:rPr>
              <a:t>THANK YOU ALL!</a:t>
            </a:r>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990599"/>
          </a:xfrm>
        </p:spPr>
        <p:txBody>
          <a:bodyPr>
            <a:noAutofit/>
          </a:bodyPr>
          <a:lstStyle/>
          <a:p>
            <a:r>
              <a:rPr lang="en-US" sz="5400" b="1" u="sng" dirty="0">
                <a:solidFill>
                  <a:srgbClr val="FFFF00"/>
                </a:solidFill>
                <a:effectLst>
                  <a:outerShdw blurRad="38100" dist="38100" dir="2700000" algn="tl">
                    <a:srgbClr val="000000">
                      <a:alpha val="43137"/>
                    </a:srgbClr>
                  </a:outerShdw>
                </a:effectLst>
              </a:rPr>
              <a:t>CONTENTS</a:t>
            </a:r>
          </a:p>
        </p:txBody>
      </p:sp>
      <p:sp>
        <p:nvSpPr>
          <p:cNvPr id="3" name="Subtitle 2"/>
          <p:cNvSpPr>
            <a:spLocks noGrp="1"/>
          </p:cNvSpPr>
          <p:nvPr>
            <p:ph type="subTitle" idx="1"/>
          </p:nvPr>
        </p:nvSpPr>
        <p:spPr>
          <a:xfrm>
            <a:off x="0" y="1371600"/>
            <a:ext cx="9144000" cy="5486400"/>
          </a:xfrm>
        </p:spPr>
        <p:txBody>
          <a:bodyPr>
            <a:normAutofit/>
          </a:bodyPr>
          <a:lstStyle/>
          <a:p>
            <a:pPr algn="l">
              <a:buFont typeface="Wingdings" pitchFamily="2" charset="2"/>
              <a:buChar char="q"/>
            </a:pPr>
            <a:r>
              <a:rPr lang="en-US" sz="2400" dirty="0">
                <a:solidFill>
                  <a:schemeClr val="bg1"/>
                </a:solidFill>
              </a:rPr>
              <a:t> INTRODUCTION ABOUT CYBER CRIME</a:t>
            </a:r>
          </a:p>
          <a:p>
            <a:pPr algn="l">
              <a:buFont typeface="Wingdings" pitchFamily="2" charset="2"/>
              <a:buChar char="q"/>
            </a:pPr>
            <a:r>
              <a:rPr lang="en-US" sz="2400" dirty="0">
                <a:solidFill>
                  <a:schemeClr val="bg1"/>
                </a:solidFill>
              </a:rPr>
              <a:t> CYBER CRIME VARIANTS</a:t>
            </a:r>
          </a:p>
          <a:p>
            <a:pPr algn="l">
              <a:buFont typeface="Wingdings" pitchFamily="2" charset="2"/>
              <a:buChar char="q"/>
            </a:pPr>
            <a:r>
              <a:rPr lang="en-US" sz="2400" dirty="0">
                <a:solidFill>
                  <a:schemeClr val="bg1"/>
                </a:solidFill>
              </a:rPr>
              <a:t> RANKING OF INDIA IN CYBER CRIME</a:t>
            </a:r>
          </a:p>
          <a:p>
            <a:pPr algn="l">
              <a:buFont typeface="Wingdings" pitchFamily="2" charset="2"/>
              <a:buChar char="q"/>
            </a:pPr>
            <a:r>
              <a:rPr lang="en-US" sz="2400" dirty="0">
                <a:solidFill>
                  <a:schemeClr val="bg1"/>
                </a:solidFill>
              </a:rPr>
              <a:t> COST OF CYBER CRIME IN INDIA</a:t>
            </a:r>
          </a:p>
          <a:p>
            <a:pPr algn="l">
              <a:buFont typeface="Wingdings" pitchFamily="2" charset="2"/>
              <a:buChar char="q"/>
            </a:pPr>
            <a:r>
              <a:rPr lang="en-US" sz="2400" dirty="0">
                <a:solidFill>
                  <a:schemeClr val="bg1"/>
                </a:solidFill>
              </a:rPr>
              <a:t> CYBER LAWS IN INDIA</a:t>
            </a:r>
          </a:p>
          <a:p>
            <a:pPr algn="l">
              <a:buFont typeface="Wingdings" pitchFamily="2" charset="2"/>
              <a:buChar char="q"/>
            </a:pPr>
            <a:r>
              <a:rPr lang="en-US" sz="2400" dirty="0">
                <a:solidFill>
                  <a:schemeClr val="bg1"/>
                </a:solidFill>
              </a:rPr>
              <a:t> INFORMATION TECHNOLOGY AMENDMENT ACT,2008</a:t>
            </a:r>
          </a:p>
          <a:p>
            <a:pPr algn="l">
              <a:buFont typeface="Wingdings" pitchFamily="2" charset="2"/>
              <a:buChar char="q"/>
            </a:pPr>
            <a:r>
              <a:rPr lang="en-US" sz="2400" dirty="0">
                <a:solidFill>
                  <a:schemeClr val="bg1"/>
                </a:solidFill>
              </a:rPr>
              <a:t> ARRESTS AND REPORTS UNDER IT ACT</a:t>
            </a:r>
          </a:p>
          <a:p>
            <a:pPr algn="l">
              <a:buFont typeface="Wingdings" pitchFamily="2" charset="2"/>
              <a:buChar char="q"/>
            </a:pPr>
            <a:r>
              <a:rPr lang="en-US" sz="2400" dirty="0">
                <a:solidFill>
                  <a:schemeClr val="bg1"/>
                </a:solidFill>
              </a:rPr>
              <a:t> ARRESTS AND REPORTS UNDER IPC</a:t>
            </a:r>
          </a:p>
          <a:p>
            <a:pPr algn="l">
              <a:buFont typeface="Wingdings" pitchFamily="2" charset="2"/>
              <a:buChar char="q"/>
            </a:pPr>
            <a:r>
              <a:rPr lang="en-US" sz="2400" dirty="0">
                <a:solidFill>
                  <a:schemeClr val="bg1"/>
                </a:solidFill>
              </a:rPr>
              <a:t> HOW TO TACKLE SUCH ACTIVITES?</a:t>
            </a:r>
          </a:p>
          <a:p>
            <a:pPr algn="l">
              <a:buFont typeface="Wingdings" pitchFamily="2" charset="2"/>
              <a:buChar char="q"/>
            </a:pPr>
            <a:r>
              <a:rPr lang="en-US" sz="2400" dirty="0">
                <a:solidFill>
                  <a:schemeClr val="bg1"/>
                </a:solidFill>
              </a:rPr>
              <a:t> CONCLUSION</a:t>
            </a:r>
          </a:p>
        </p:txBody>
      </p:sp>
      <p:pic>
        <p:nvPicPr>
          <p:cNvPr id="4" name="Picture 3" descr="giphy (1).gif"/>
          <p:cNvPicPr>
            <a:picLocks noChangeAspect="1"/>
          </p:cNvPicPr>
          <p:nvPr/>
        </p:nvPicPr>
        <p:blipFill>
          <a:blip r:embed="rId3"/>
          <a:stretch>
            <a:fillRect/>
          </a:stretch>
        </p:blipFill>
        <p:spPr>
          <a:xfrm>
            <a:off x="4699000" y="4191000"/>
            <a:ext cx="4445000" cy="2667000"/>
          </a:xfrm>
          <a:prstGeom prst="rect">
            <a:avLst/>
          </a:prstGeom>
        </p:spPr>
      </p:pic>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228600"/>
            <a:ext cx="9144000" cy="1470025"/>
          </a:xfrm>
        </p:spPr>
        <p:txBody>
          <a:bodyPr>
            <a:normAutofit/>
          </a:bodyPr>
          <a:lstStyle/>
          <a:p>
            <a:r>
              <a:rPr lang="en-US" sz="5400" b="1" u="sng" dirty="0">
                <a:solidFill>
                  <a:srgbClr val="FFFF00"/>
                </a:solidFill>
              </a:rPr>
              <a:t>CYBER CRIME</a:t>
            </a:r>
          </a:p>
        </p:txBody>
      </p:sp>
      <p:sp>
        <p:nvSpPr>
          <p:cNvPr id="5" name="Subtitle 4"/>
          <p:cNvSpPr>
            <a:spLocks noGrp="1"/>
          </p:cNvSpPr>
          <p:nvPr>
            <p:ph type="subTitle" idx="1"/>
          </p:nvPr>
        </p:nvSpPr>
        <p:spPr>
          <a:xfrm>
            <a:off x="0" y="1066800"/>
            <a:ext cx="9144000" cy="5791200"/>
          </a:xfrm>
        </p:spPr>
        <p:txBody>
          <a:bodyPr/>
          <a:lstStyle/>
          <a:p>
            <a:pPr algn="l"/>
            <a:r>
              <a:rPr lang="en-US" sz="2400" dirty="0">
                <a:solidFill>
                  <a:schemeClr val="bg1">
                    <a:lumMod val="95000"/>
                  </a:schemeClr>
                </a:solidFill>
              </a:rPr>
              <a:t>The expression ‘Crime’ is defined as an act, which subjects the doer to legal punishment or against morality, social order or any unjust or shameful act.</a:t>
            </a:r>
          </a:p>
          <a:p>
            <a:pPr algn="l"/>
            <a:endParaRPr lang="en-US" sz="2400" dirty="0">
              <a:solidFill>
                <a:schemeClr val="bg1">
                  <a:lumMod val="95000"/>
                </a:schemeClr>
              </a:solidFill>
            </a:endParaRPr>
          </a:p>
          <a:p>
            <a:pPr algn="l"/>
            <a:r>
              <a:rPr lang="en-US" sz="2400" dirty="0">
                <a:solidFill>
                  <a:schemeClr val="bg1">
                    <a:lumMod val="95000"/>
                  </a:schemeClr>
                </a:solidFill>
              </a:rPr>
              <a:t>Cyber crime involves use of computer as an instrument to further illegal ends, such as committing fraud, stealing identities, or violating privacy.</a:t>
            </a:r>
          </a:p>
          <a:p>
            <a:pPr algn="l"/>
            <a:endParaRPr lang="en-US" sz="2400" dirty="0">
              <a:solidFill>
                <a:schemeClr val="bg1"/>
              </a:solidFill>
            </a:endParaRPr>
          </a:p>
          <a:p>
            <a:pPr algn="l"/>
            <a:r>
              <a:rPr lang="en-US" sz="2400" dirty="0">
                <a:solidFill>
                  <a:schemeClr val="bg1">
                    <a:lumMod val="95000"/>
                  </a:schemeClr>
                </a:solidFill>
              </a:rPr>
              <a:t>Cyber Crime is emerging as a serious threat. World wide governments, police departments and intelligence units have started to react. </a:t>
            </a:r>
          </a:p>
          <a:p>
            <a:pPr algn="l"/>
            <a:endParaRPr lang="en-US" sz="2400" dirty="0">
              <a:solidFill>
                <a:schemeClr val="bg1">
                  <a:lumMod val="95000"/>
                </a:schemeClr>
              </a:solidFill>
            </a:endParaRPr>
          </a:p>
        </p:txBody>
      </p:sp>
      <p:pic>
        <p:nvPicPr>
          <p:cNvPr id="6" name="Picture 5" descr="giphy.gif"/>
          <p:cNvPicPr>
            <a:picLocks noChangeAspect="1"/>
          </p:cNvPicPr>
          <p:nvPr/>
        </p:nvPicPr>
        <p:blipFill>
          <a:blip r:embed="rId3"/>
          <a:stretch>
            <a:fillRect/>
          </a:stretch>
        </p:blipFill>
        <p:spPr>
          <a:xfrm>
            <a:off x="2590800" y="4724399"/>
            <a:ext cx="3276600" cy="2238375"/>
          </a:xfrm>
          <a:prstGeom prst="rect">
            <a:avLst/>
          </a:prstGeom>
        </p:spPr>
      </p:pic>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143000"/>
          </a:xfrm>
        </p:spPr>
        <p:txBody>
          <a:bodyPr>
            <a:normAutofit/>
          </a:bodyPr>
          <a:lstStyle/>
          <a:p>
            <a:r>
              <a:rPr lang="en-US" sz="5400" b="1" u="sng" dirty="0">
                <a:solidFill>
                  <a:srgbClr val="FFFF00"/>
                </a:solidFill>
              </a:rPr>
              <a:t>CYBER CRIME VARIANTS</a:t>
            </a:r>
          </a:p>
        </p:txBody>
      </p:sp>
      <p:sp>
        <p:nvSpPr>
          <p:cNvPr id="6" name="Content Placeholder 5"/>
          <p:cNvSpPr>
            <a:spLocks noGrp="1"/>
          </p:cNvSpPr>
          <p:nvPr>
            <p:ph idx="1"/>
          </p:nvPr>
        </p:nvSpPr>
        <p:spPr>
          <a:xfrm>
            <a:off x="0" y="914400"/>
            <a:ext cx="9144000" cy="4114800"/>
          </a:xfrm>
        </p:spPr>
        <p:txBody>
          <a:bodyPr>
            <a:normAutofit lnSpcReduction="10000"/>
          </a:bodyPr>
          <a:lstStyle/>
          <a:p>
            <a:pPr>
              <a:buNone/>
            </a:pPr>
            <a:r>
              <a:rPr lang="en-US" b="1" u="sng" dirty="0"/>
              <a:t>Hacking</a:t>
            </a:r>
            <a:r>
              <a:rPr lang="en-US" sz="3600" b="1" u="sng" dirty="0"/>
              <a:t>:</a:t>
            </a:r>
          </a:p>
          <a:p>
            <a:pPr>
              <a:buNone/>
            </a:pPr>
            <a:r>
              <a:rPr lang="en-US" sz="2400" dirty="0"/>
              <a:t>"Hacking" is a crime, which entails cracking systems and gaining unauthorized access to the data stored in them. Hacking had witnessed a 37per cent increase this year.</a:t>
            </a:r>
          </a:p>
          <a:p>
            <a:pPr>
              <a:buNone/>
            </a:pPr>
            <a:endParaRPr lang="en-US" sz="3600" b="1" u="sng" dirty="0"/>
          </a:p>
          <a:p>
            <a:pPr>
              <a:buNone/>
            </a:pPr>
            <a:r>
              <a:rPr lang="en-US" sz="3600" b="1" u="sng" dirty="0"/>
              <a:t>Cyber </a:t>
            </a:r>
            <a:r>
              <a:rPr lang="en-US" b="1" u="sng" dirty="0"/>
              <a:t>Squatting</a:t>
            </a:r>
            <a:r>
              <a:rPr lang="en-US" sz="3600" b="1" u="sng" dirty="0"/>
              <a:t>:</a:t>
            </a:r>
          </a:p>
          <a:p>
            <a:pPr>
              <a:buNone/>
            </a:pPr>
            <a:r>
              <a:rPr lang="en-US" sz="2400" dirty="0"/>
              <a:t>Cyber Squatting is the act of registering a famous Domain Name and then selling it for a fortune. This is an issue that has not been tackled in IT ACT 2000. </a:t>
            </a:r>
          </a:p>
        </p:txBody>
      </p:sp>
      <p:pic>
        <p:nvPicPr>
          <p:cNvPr id="18434" name="Picture 2" descr="Image result for cyber squatting"/>
          <p:cNvPicPr>
            <a:picLocks noChangeAspect="1" noChangeArrowheads="1"/>
          </p:cNvPicPr>
          <p:nvPr/>
        </p:nvPicPr>
        <p:blipFill>
          <a:blip r:embed="rId3"/>
          <a:srcRect/>
          <a:stretch>
            <a:fillRect/>
          </a:stretch>
        </p:blipFill>
        <p:spPr bwMode="auto">
          <a:xfrm>
            <a:off x="152400" y="4838700"/>
            <a:ext cx="3124200" cy="1866900"/>
          </a:xfrm>
          <a:prstGeom prst="rect">
            <a:avLst/>
          </a:prstGeom>
          <a:noFill/>
          <a:ln w="57150">
            <a:solidFill>
              <a:schemeClr val="tx1"/>
            </a:solidFill>
          </a:ln>
        </p:spPr>
      </p:pic>
      <p:pic>
        <p:nvPicPr>
          <p:cNvPr id="7" name="Picture 6" descr="Hacking-1.gif"/>
          <p:cNvPicPr>
            <a:picLocks noChangeAspect="1"/>
          </p:cNvPicPr>
          <p:nvPr/>
        </p:nvPicPr>
        <p:blipFill>
          <a:blip r:embed="rId4"/>
          <a:stretch>
            <a:fillRect/>
          </a:stretch>
        </p:blipFill>
        <p:spPr>
          <a:xfrm>
            <a:off x="5867400" y="2209800"/>
            <a:ext cx="2743200" cy="1524000"/>
          </a:xfrm>
          <a:prstGeom prst="rect">
            <a:avLst/>
          </a:prstGeom>
          <a:ln w="57150">
            <a:solidFill>
              <a:schemeClr val="tx1"/>
            </a:solidFill>
          </a:ln>
        </p:spPr>
      </p:pic>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normAutofit/>
          </a:bodyPr>
          <a:lstStyle/>
          <a:p>
            <a:pPr algn="l"/>
            <a:r>
              <a:rPr lang="en-US" sz="5400" b="1" u="sng" dirty="0">
                <a:solidFill>
                  <a:srgbClr val="FFFF00"/>
                </a:solidFill>
              </a:rPr>
              <a:t>PHISHING</a:t>
            </a:r>
            <a:r>
              <a:rPr lang="en-US" sz="6000" b="1" u="sng" dirty="0">
                <a:solidFill>
                  <a:srgbClr val="FFFF00"/>
                </a:solidFill>
              </a:rPr>
              <a:t>:</a:t>
            </a:r>
          </a:p>
        </p:txBody>
      </p:sp>
      <p:sp>
        <p:nvSpPr>
          <p:cNvPr id="3" name="Content Placeholder 2"/>
          <p:cNvSpPr>
            <a:spLocks noGrp="1"/>
          </p:cNvSpPr>
          <p:nvPr>
            <p:ph idx="1"/>
          </p:nvPr>
        </p:nvSpPr>
        <p:spPr>
          <a:xfrm>
            <a:off x="0" y="2027237"/>
            <a:ext cx="8686800" cy="4830763"/>
          </a:xfrm>
        </p:spPr>
        <p:txBody>
          <a:bodyPr>
            <a:normAutofit/>
          </a:bodyPr>
          <a:lstStyle/>
          <a:p>
            <a:pPr>
              <a:buNone/>
            </a:pPr>
            <a:r>
              <a:rPr lang="en-US" sz="2400" b="1" dirty="0"/>
              <a:t>Phishing is just one of the many frauds on the Internet, trying to fool people into parting with their money. Phishing refers to the receipt of unsolicited emails by customers of Financial Institutions, requesting them to enter their User name, Password or other personal information to access their Account for some  reason. The fraudster then has access to the customers online bank account and to the funds contained in that account.</a:t>
            </a:r>
          </a:p>
          <a:p>
            <a:pPr>
              <a:buNone/>
            </a:pPr>
            <a:endParaRPr lang="en-US" sz="2400" dirty="0"/>
          </a:p>
        </p:txBody>
      </p:sp>
      <p:pic>
        <p:nvPicPr>
          <p:cNvPr id="4" name="Picture 3" descr="Cyber-News-Rundown_PhishingEmail_800x4001.gif"/>
          <p:cNvPicPr>
            <a:picLocks noChangeAspect="1"/>
          </p:cNvPicPr>
          <p:nvPr/>
        </p:nvPicPr>
        <p:blipFill>
          <a:blip r:embed="rId3"/>
          <a:stretch>
            <a:fillRect/>
          </a:stretch>
        </p:blipFill>
        <p:spPr>
          <a:xfrm>
            <a:off x="3581400" y="4616355"/>
            <a:ext cx="4419600" cy="2241645"/>
          </a:xfrm>
          <a:prstGeom prst="rect">
            <a:avLst/>
          </a:prstGeom>
        </p:spPr>
      </p:pic>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6"/>
          <p:cNvSpPr>
            <a:spLocks noGrp="1"/>
          </p:cNvSpPr>
          <p:nvPr>
            <p:ph idx="1"/>
          </p:nvPr>
        </p:nvSpPr>
        <p:spPr>
          <a:xfrm>
            <a:off x="0" y="3657600"/>
            <a:ext cx="9144000" cy="2895600"/>
          </a:xfrm>
        </p:spPr>
        <p:txBody>
          <a:bodyPr>
            <a:normAutofit/>
          </a:bodyPr>
          <a:lstStyle/>
          <a:p>
            <a:pPr>
              <a:buNone/>
            </a:pPr>
            <a:r>
              <a:rPr lang="en-US" sz="2400" b="1" dirty="0">
                <a:solidFill>
                  <a:schemeClr val="bg1"/>
                </a:solidFill>
              </a:rPr>
              <a:t>Cyber Stalking is use of the Internet or other electronic means to stalk someone. This term is used interchangeably with online harassment and online abuse. Stalking generally involves harassing or threatening  behavior that an individual engages in repeatedly, such as following a person, appearing at a persons home or place of business, making harassing phone calls, leaving written messages or objects, or vandalizing a persons property.</a:t>
            </a:r>
          </a:p>
        </p:txBody>
      </p:sp>
      <p:pic>
        <p:nvPicPr>
          <p:cNvPr id="4" name="Picture 3" descr="UnawareColorlessConey-size_restricted.gif"/>
          <p:cNvPicPr>
            <a:picLocks noChangeAspect="1"/>
          </p:cNvPicPr>
          <p:nvPr/>
        </p:nvPicPr>
        <p:blipFill>
          <a:blip r:embed="rId3"/>
          <a:stretch>
            <a:fillRect/>
          </a:stretch>
        </p:blipFill>
        <p:spPr>
          <a:xfrm>
            <a:off x="2895600" y="1676400"/>
            <a:ext cx="3505200" cy="2018995"/>
          </a:xfrm>
          <a:prstGeom prst="rect">
            <a:avLst/>
          </a:prstGeom>
          <a:ln w="57150">
            <a:solidFill>
              <a:schemeClr val="tx1"/>
            </a:solidFill>
          </a:ln>
        </p:spPr>
      </p:pic>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417638"/>
          </a:xfrm>
        </p:spPr>
        <p:txBody>
          <a:bodyPr>
            <a:normAutofit fontScale="90000"/>
          </a:bodyPr>
          <a:lstStyle/>
          <a:p>
            <a:pPr algn="l"/>
            <a:br>
              <a:rPr lang="en-US" sz="5400" b="1" u="sng" dirty="0"/>
            </a:br>
            <a:r>
              <a:rPr lang="en-US" sz="6000" b="1" u="sng" dirty="0">
                <a:solidFill>
                  <a:srgbClr val="FFFF00"/>
                </a:solidFill>
              </a:rPr>
              <a:t>VISHING:</a:t>
            </a:r>
          </a:p>
        </p:txBody>
      </p:sp>
      <p:sp>
        <p:nvSpPr>
          <p:cNvPr id="3" name="Content Placeholder 2"/>
          <p:cNvSpPr>
            <a:spLocks noGrp="1"/>
          </p:cNvSpPr>
          <p:nvPr>
            <p:ph idx="1"/>
          </p:nvPr>
        </p:nvSpPr>
        <p:spPr>
          <a:xfrm>
            <a:off x="0" y="3733800"/>
            <a:ext cx="9144000" cy="2819400"/>
          </a:xfrm>
        </p:spPr>
        <p:txBody>
          <a:bodyPr>
            <a:normAutofit/>
          </a:bodyPr>
          <a:lstStyle/>
          <a:p>
            <a:pPr>
              <a:buNone/>
            </a:pPr>
            <a:r>
              <a:rPr lang="en-US" sz="2400" dirty="0">
                <a:solidFill>
                  <a:schemeClr val="bg1"/>
                </a:solidFill>
              </a:rPr>
              <a:t>Vishing is the criminal practice of using social engineering and Voice over IP (VoIP) to gain access to private personal and financial information from the public for the purpose of financial reward. The term is a combination of “Voice" and phishing. Vishing exploits the publics trust in landline telephone services. Vishing is typically used to steal credit card numbers or other information used in identity theft schemes from individuals.</a:t>
            </a:r>
          </a:p>
        </p:txBody>
      </p:sp>
      <p:pic>
        <p:nvPicPr>
          <p:cNvPr id="5" name="Picture 4" descr="2015-07-06-12_11_28-vishing-insight-report2015.pdf-Adobe-Acrobat-Reader-DC.png"/>
          <p:cNvPicPr>
            <a:picLocks noChangeAspect="1"/>
          </p:cNvPicPr>
          <p:nvPr/>
        </p:nvPicPr>
        <p:blipFill>
          <a:blip r:embed="rId3"/>
          <a:stretch>
            <a:fillRect/>
          </a:stretch>
        </p:blipFill>
        <p:spPr>
          <a:xfrm>
            <a:off x="4343400" y="228600"/>
            <a:ext cx="4114800" cy="2873964"/>
          </a:xfrm>
          <a:prstGeom prst="rect">
            <a:avLst/>
          </a:prstGeom>
          <a:ln w="57150">
            <a:solidFill>
              <a:schemeClr val="tx1"/>
            </a:solidFill>
          </a:ln>
        </p:spPr>
      </p:pic>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4495800"/>
            <a:ext cx="7696200" cy="152400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400" dirty="0">
                <a:solidFill>
                  <a:schemeClr val="bg1"/>
                </a:solidFill>
              </a:rPr>
              <a:t>India stands 11</a:t>
            </a:r>
            <a:r>
              <a:rPr lang="en-US" sz="2400" baseline="30000" dirty="0">
                <a:solidFill>
                  <a:schemeClr val="bg1"/>
                </a:solidFill>
              </a:rPr>
              <a:t>th </a:t>
            </a:r>
            <a:r>
              <a:rPr lang="en-US" sz="2400" dirty="0">
                <a:solidFill>
                  <a:schemeClr val="bg1"/>
                </a:solidFill>
              </a:rPr>
              <a:t>in the ranking for Cyber Crime in the World, constituting  3%of the Global Cyber Crime.</a:t>
            </a:r>
          </a:p>
        </p:txBody>
      </p:sp>
      <p:pic>
        <p:nvPicPr>
          <p:cNvPr id="4" name="Content Placeholder 3" descr="cybercrime-top-20-countries-pie-chart.jpg"/>
          <p:cNvPicPr>
            <a:picLocks noGrp="1" noChangeAspect="1"/>
          </p:cNvPicPr>
          <p:nvPr>
            <p:ph idx="1"/>
          </p:nvPr>
        </p:nvPicPr>
        <p:blipFill>
          <a:blip r:embed="rId3"/>
          <a:stretch>
            <a:fillRect/>
          </a:stretch>
        </p:blipFill>
        <p:spPr>
          <a:xfrm>
            <a:off x="2438400" y="304800"/>
            <a:ext cx="4343400" cy="3534071"/>
          </a:xfrm>
          <a:ln w="76200">
            <a:solidFill>
              <a:schemeClr val="tx1"/>
            </a:solidFill>
          </a:ln>
        </p:spPr>
      </p:pic>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52600"/>
          </a:xfrm>
        </p:spPr>
        <p:txBody>
          <a:bodyPr>
            <a:noAutofit/>
          </a:bodyPr>
          <a:lstStyle/>
          <a:p>
            <a:r>
              <a:rPr lang="en-US" sz="5400" b="1" u="sng" dirty="0">
                <a:solidFill>
                  <a:srgbClr val="FFFF00"/>
                </a:solidFill>
              </a:rPr>
              <a:t>COST OF CYBER CRIME IN INDIA</a:t>
            </a:r>
          </a:p>
        </p:txBody>
      </p:sp>
      <p:sp>
        <p:nvSpPr>
          <p:cNvPr id="3" name="Content Placeholder 2"/>
          <p:cNvSpPr>
            <a:spLocks noGrp="1"/>
          </p:cNvSpPr>
          <p:nvPr>
            <p:ph idx="1"/>
          </p:nvPr>
        </p:nvSpPr>
        <p:spPr>
          <a:xfrm>
            <a:off x="0" y="2362200"/>
            <a:ext cx="9144000" cy="5638800"/>
          </a:xfrm>
        </p:spPr>
        <p:txBody>
          <a:bodyPr>
            <a:normAutofit/>
          </a:bodyPr>
          <a:lstStyle/>
          <a:p>
            <a:pPr>
              <a:buFont typeface="Wingdings" pitchFamily="2" charset="2"/>
              <a:buChar char="q"/>
            </a:pPr>
            <a:endParaRPr lang="en-US" sz="3600" b="1" dirty="0">
              <a:solidFill>
                <a:schemeClr val="bg1"/>
              </a:solidFill>
            </a:endParaRPr>
          </a:p>
          <a:p>
            <a:pPr>
              <a:buFont typeface="Wingdings" pitchFamily="2" charset="2"/>
              <a:buChar char="q"/>
            </a:pPr>
            <a:r>
              <a:rPr lang="en-US" sz="2400" b="1" dirty="0">
                <a:solidFill>
                  <a:schemeClr val="bg1"/>
                </a:solidFill>
              </a:rPr>
              <a:t>29.9 million people fell victim to cybercrime.</a:t>
            </a:r>
          </a:p>
          <a:p>
            <a:pPr>
              <a:buFont typeface="Wingdings" pitchFamily="2" charset="2"/>
              <a:buChar char="q"/>
            </a:pPr>
            <a:r>
              <a:rPr lang="en-US" sz="2400" b="1" dirty="0">
                <a:solidFill>
                  <a:schemeClr val="bg1"/>
                </a:solidFill>
              </a:rPr>
              <a:t> $4 billion in direct financial losses.</a:t>
            </a:r>
          </a:p>
          <a:p>
            <a:pPr>
              <a:buFont typeface="Wingdings" pitchFamily="2" charset="2"/>
              <a:buChar char="q"/>
            </a:pPr>
            <a:r>
              <a:rPr lang="en-US" sz="2400" b="1" dirty="0">
                <a:solidFill>
                  <a:schemeClr val="bg1"/>
                </a:solidFill>
              </a:rPr>
              <a:t>$3.6 billion in time spent resolving the crime.</a:t>
            </a:r>
          </a:p>
          <a:p>
            <a:pPr>
              <a:buFont typeface="Wingdings" pitchFamily="2" charset="2"/>
              <a:buChar char="q"/>
            </a:pPr>
            <a:r>
              <a:rPr lang="en-US" sz="2400" b="1" dirty="0">
                <a:solidFill>
                  <a:schemeClr val="bg1"/>
                </a:solidFill>
              </a:rPr>
              <a:t> 4 in 5 online adults (80%) have been a victim of Cybercrime.</a:t>
            </a:r>
          </a:p>
          <a:p>
            <a:pPr>
              <a:buFont typeface="Wingdings" pitchFamily="2" charset="2"/>
              <a:buChar char="q"/>
            </a:pPr>
            <a:r>
              <a:rPr lang="en-US" sz="2400" b="1" dirty="0">
                <a:solidFill>
                  <a:schemeClr val="bg1"/>
                </a:solidFill>
              </a:rPr>
              <a:t> 17% of adults online have experienced cybercrime on their mobile phone.</a:t>
            </a:r>
          </a:p>
          <a:p>
            <a:pPr algn="r">
              <a:buNone/>
            </a:pPr>
            <a:r>
              <a:rPr lang="en-US" sz="3500" b="1" dirty="0">
                <a:solidFill>
                  <a:schemeClr val="bg1"/>
                </a:solidFill>
              </a:rPr>
              <a:t>                              </a:t>
            </a:r>
          </a:p>
          <a:p>
            <a:pPr algn="r">
              <a:buNone/>
            </a:pPr>
            <a:endParaRPr lang="en-US" sz="1600" b="1" u="sng" dirty="0">
              <a:solidFill>
                <a:schemeClr val="bg1"/>
              </a:solidFill>
            </a:endParaRPr>
          </a:p>
          <a:p>
            <a:pPr algn="r">
              <a:buNone/>
            </a:pPr>
            <a:r>
              <a:rPr lang="en-US" sz="3500" b="1" dirty="0">
                <a:solidFill>
                  <a:schemeClr val="bg1"/>
                </a:solidFill>
              </a:rPr>
              <a:t> </a:t>
            </a:r>
            <a:endParaRPr lang="en-US" sz="1600" b="1" u="sng" dirty="0"/>
          </a:p>
        </p:txBody>
      </p:sp>
      <p:pic>
        <p:nvPicPr>
          <p:cNvPr id="4" name="Picture 3" descr="SecurityCheckup.gif"/>
          <p:cNvPicPr>
            <a:picLocks noChangeAspect="1"/>
          </p:cNvPicPr>
          <p:nvPr/>
        </p:nvPicPr>
        <p:blipFill>
          <a:blip r:embed="rId3"/>
          <a:stretch>
            <a:fillRect/>
          </a:stretch>
        </p:blipFill>
        <p:spPr>
          <a:xfrm>
            <a:off x="5562600" y="1219200"/>
            <a:ext cx="3385685" cy="1824038"/>
          </a:xfrm>
          <a:prstGeom prst="rect">
            <a:avLst/>
          </a:prstGeom>
          <a:ln w="57150">
            <a:solidFill>
              <a:schemeClr val="tx1"/>
            </a:solidFill>
          </a:ln>
        </p:spPr>
      </p:pic>
    </p:spTree>
  </p:cSld>
  <p:clrMapOvr>
    <a:masterClrMapping/>
  </p:clrMapOvr>
  <p:transition>
    <p:wedg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1334</Words>
  <Application>Microsoft Office PowerPoint</Application>
  <PresentationFormat>On-screen Show (4:3)</PresentationFormat>
  <Paragraphs>112</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Office Theme</vt:lpstr>
      <vt:lpstr>SHRI RAM COLLEGE OF ENGINEERING AND MANAGEMENT, PALWAL</vt:lpstr>
      <vt:lpstr>CONTENTS</vt:lpstr>
      <vt:lpstr>CYBER CRIME</vt:lpstr>
      <vt:lpstr>CYBER CRIME VARIANTS</vt:lpstr>
      <vt:lpstr>PHISHING:</vt:lpstr>
      <vt:lpstr>PowerPoint Presentation</vt:lpstr>
      <vt:lpstr> VISHING:</vt:lpstr>
      <vt:lpstr>India stands 11th in the ranking for Cyber Crime in the World, constituting  3%of the Global Cyber Crime.</vt:lpstr>
      <vt:lpstr>COST OF CYBER CRIME IN INDIA</vt:lpstr>
      <vt:lpstr>CYBER LAWS IN INDIA</vt:lpstr>
      <vt:lpstr>INFORMATION TECHNOLOGY AMENDMENT ACT, 2008</vt:lpstr>
      <vt:lpstr>SECTION 66C- PUNISHMENT FOR IDENTITY THEFT</vt:lpstr>
      <vt:lpstr>SECTION 66 E- PUNISHMENT FOR VIOLATION OF PRIVACY-</vt:lpstr>
      <vt:lpstr>ARRESTS AND REPORTS UNDER IT ACT</vt:lpstr>
      <vt:lpstr>ARRESTS AND REPORTS UNDER IPC</vt:lpstr>
      <vt:lpstr>HOW TO TACKLE SUCH ACTIVITIES</vt:lpstr>
      <vt:lpstr>FUTURE OF CYBER CRIME IN INDIA</vt:lpstr>
      <vt:lpstr>CONCLUSION</vt:lpstr>
      <vt:lpstr>THANK YOU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RAM COLLEGE OF ENGINEERING AND MNAGEMENT, PALWAL</dc:title>
  <dc:creator>S Prabha</dc:creator>
  <cp:lastModifiedBy>kishan rai</cp:lastModifiedBy>
  <cp:revision>24</cp:revision>
  <dcterms:created xsi:type="dcterms:W3CDTF">2020-02-08T14:52:17Z</dcterms:created>
  <dcterms:modified xsi:type="dcterms:W3CDTF">2021-03-25T14:45:35Z</dcterms:modified>
</cp:coreProperties>
</file>